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GUIA COMPLETO DO INVESTIMENTO IMOBILIÁRIO EM CABO VERDE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E8F0F8"/>
                </a:solidFill>
              </a:defRPr>
            </a:pPr>
            <a:r>
              <a:t>Consultoria Fiscal para Investidores Imobiliários</a:t>
            </a:r>
            <a:br/>
            <a:r>
              <a:t>S&amp;D Consultoria, Lda. |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E8F0F8"/>
                </a:solidFill>
              </a:defRPr>
            </a:pPr>
            <a:r>
              <a:t>S&amp;D Consultoria, Lda. | www.consultoria.cv | Mindelo, Cabo Verde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ÍNDICE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Por que investir em imóveis em Cabo Verde?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O mercado imobiliário em 2026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Como comprar: passo a passo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O novo sistema fiscal: IPI e ITI (reforma 2026)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Fiscalidade da detenção: rendas e mais-valias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Pessoal vs. Empresa: qual a estrutura ideal?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7. Construção e promoção imobiliária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8. Investidores estrangeiros e Green Card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9. Erros fiscais mais comuns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10. Incentivos e benefícios fiscais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11. Estratégias para vender pagando menos impostos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12. Particularidades por ilha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13. Serviços S&amp;D Consultoria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POR QUE INVESTIR EM CABO VERDE?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Fatores de Atratividade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Estabilidade política e jurídica — 4.ª posição em boa governança em África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Turismo em crescimento: 1,18 milhão de turistas em 2024 (+16,5%)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Conectividade aérea: voos diretos de Lisboa, Paris, Amesterdão, Boston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Reforma fiscal 2026: IPI a 0,1% (vs. 1,5% do antigo IUP)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Mercado acessível: apartamentos turísticos a partir de 70.000 EUR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Sem restrições à propriedade estrangeira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Sem imposto sobre heranças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Clima ameno: mais de 350 dias de sol por ano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O MERCADO IMOBILIÁRIO EM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Panorama por Ilha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SÃO VICENTE (Mindelo): 1.500–3.000 EUR/m² | Mercado cultural e de serviços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SAL (Santa Maria): 2.500–5.000 EUR/m² | Polo turístico por excelência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BOA VISTA: 1.500–3.000 EUR/m² | Mercado emergente com resorts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SANTIAGO (Praia): 1.000–2.500 EUR/m² | Maior e mais diversificado mercado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OUTRAS ILHAS: 500–1.500 EUR/m² | Mercados emergentes, potencial de valorização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Tipos de Investimento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APARTAMENTO TURÍSTICO: Rendimento 5–8% bruto/anual | Risco médio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MORADIA 2.ª HABITAÇÃO: Valorização do ativo | Risco baixo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TERRENO PARA CONSTRUÇÃO: Rendimento 20–40% sobre custo | Risco alto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IMÓVEL COMERCIAL: Rendimento 6–10% bruto/anual | Risco médio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PROJETO HOTELEIRO: Rendimento 8–12% bruto/anual | Risco alto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COMO COMPRAR: PASSO A PASSO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Processo de Aquisição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DEFINIR OBJETIVO: Investimento, valorização ou uso pessoal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PESQUISA: Imobiliárias, portais online, contactos diretos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DUE DILIGENCE: Registo predial, certidão fiscal, licenças, inspeção técnica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PROMESSA DE COMPRA E VENDA: Sinal de 10–30%, registo no Registo Predial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ESCRITURA DEFINITIVA: Perante notário, pagamento do ITI (1%)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REGISTO PREDIAL: Taxa de 1,5% do valor do imóvel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7. TRANSFERÊNCIA DE UTILIDADES: Eletricidade, água, telecomunicações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NOVO SISTEMA FISCAL 2026: IPI E ITI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Reforma Fiscal Imobiliária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 partir de 1 de janeiro de 2026, o IUP (Imposto Único sobre o Património) foi REVOGADO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Substituído por dois novos impostos: IPI e ITI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Objetivo: maior transparência, justiça fiscal e alinhamento com a realidade económica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Receita revertida integralmente para os municípios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Fonte: Lei n.º 55/X/2025 e Lei n.º 54/X/2025, de 6 de junho de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IPI — Imposto sobre a Propriedade de Imóveis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IMPOSTO ANUAL sobre a propriedade de bens imóveis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Taxa base: 0,1% sobre o valor patrimonial (0,15% para terrenos)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Avaliação por Comissões Municipais com critérios objetivos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Agravamento para prédios devolutos/ruínas: +25% (+20% ao ano)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Agravamento para fachadas por concluir: +10%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Regra de salvaguarda: aumento máximo de 10% nos primeiros 5 anos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Exemplo: apartamento de 5.085.503$00 CVE → IPI: 4.322$00 (vs. 26.227$00 do IUP)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ITI — Imposto sobre a Transmissão de Imóveis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IMPOSTO ÚNICO na compra/venda de imóveis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Taxa: 1% sobre o valor da transação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Taxa agravada: 3% (regime fiscal privilegiado)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Quem paga: o ADQUIRENTE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Pagamento no município em 3 dias úteis (obrigatório para registo)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Cobre também: promessas com tradição, procurações irrevogáveis, aquisição de quotas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Fonte: PwC Cabo Verde Tax Summaries, 2026; BTOC Consulting,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Antes vs. Depois da Reforma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016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Imposto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Até dez. 2025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Desde jan. 2026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Imposto anual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IUP a 1,5%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IPI a 0,1%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Transmissão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IUP a 1,5%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ITI a 1%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Avaliação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Valores desatualizados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Critérios objetivos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Prédios devolutos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Sem agravamento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+25% + 20%/ano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Mais-valias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a 10%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a 10% (mantém)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FISCALIDADE DA DETENÇÃO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Impostos durante a Detenção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IPI ANUAL: 0,1% sobre valor patrimonial (pago até 30 de abril)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RENDIMENTOS DE ARRENDAMENTO: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Em nome pessoal: retenção na fonte de 10% (arrendatário empresa) ou declaração no IRPS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Em nome de empresa: integra resultado e tributa pelo IRC (20% em 2026)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IVA no arrendamento: isento em regra (dedutível para empresas do turismo)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DEDUÇÕES: Conservação, reparação, IPI, seguros, juros de empréstimo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Mais-Valias na Venda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Em NOME PESSOAL: IRPS a 10% sobre o lucro gerado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Lucro = preço de venda – preço de aquisição (atualizado) – despesas dedutíveis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Aplica-se a residentes e não residentes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Em NOME DE EMPRESA: integra resultado tributável sujeito a IRC (20%)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DESPESAS DEDUTÍVEIS: Custos de aquisição, obras, IPI, juros, comissões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IMPORTANTE: Guardar todos os recibos e faturas comprovadas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PESSOAL VS. EMPRESA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Qual a Estrutura Ideal?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016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14350"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Critério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Nome Pessoal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Empresa (Lda)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Constituição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Não necessária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~50.000–100.000$00 CVE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Trib. rendas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progressivo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IRC 20% (reduções turismo)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Trib. mais-valias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IRPS 10%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IRC 20%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Dedução despesas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Limitada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Ampla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Responsabilidade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Ilimitada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Limitada ao capital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Sucessão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Herança direta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Transmissão de quotas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51435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Contabilidade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Simplificada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333333"/>
                          </a:solidFill>
                        </a:defRPr>
                      </a:pPr>
                      <a:r>
                        <a:t>Obrigatória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Quando Compensa uma Empresa?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Planeia acumular VÁRIOS imóveis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Objetivo: ARRENDAMENTO TURÍSTICO (benefícios fiscais específicos)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Pretende REINVESTIR rendimentos (tributação diferida)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É INVESTIDOR ESTRANGEIRO (facilita gestão e repatriamento)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✓ Há risco de RESPONSABILIDADE CIVIL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Quando o nome pessoal é suficiente?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→ Investimento único, pequena dimensão, venda a curto prazo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CONSTRUÇÃO E PROMOÇÃO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Oportunidades e Obrigações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MERCADO EM CRESCIMENTO: Défice habitacional + turismo em expansão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SEGMENTOS PROMISSORES: Apartamentos turísticos, moradias de luxo, habitação acessível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IVA NA CONSTRUÇÃO: 15% (isenção para habitação própria permanente)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RETENÇÃO NA FONTE: 5% dos serviços de construção (pagamento por conta)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CONTABILIDADE DE OBRA: Custos diretos/indiretos, resultado por obra, IVA dedutível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LICENÇAS: Alvará de construção, licença de utilização, certificado energético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OE 2026: Simplificação do licenciamento e desmaterialização dos processos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INVESTIDORES ESTRANGEIROS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Direito de Propriedade para Estrangeiros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SEM RESTRIÇÕES de nacionalidade para aquisição de imóveis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DOCUMENTAÇÃO: Passaporte, NIF cabo-verdiano, comprovativo de morada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REPRESENTANTE FISCAL: Recomendado para gestão de obrigações tributárias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RESTRiÇÕES: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Zona costeira: terrenos &lt; 80m da costa são domínio público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Terras agrícolas: só arrendáveis a estrangeiros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Airbnb: não conta para Green 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Green Card — Residência por Investimento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INVESTIMENTO MÍNIMO: 80.000 EUR (ilhas PIB &lt; média) ou 120.000 EUR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SEM OBRIGAÇÃO DE RESIDÊNCIA EFETIVA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FAMÍLIA INCLUÍDA: Cônjuge e filhos dependentes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ISENÇÃO DE IPI: 10 anos para titulares de Green Card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REFORMADOS: Rendimentos estrangeiros isentos de IRPS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CAMINHO PARA CIDADANIA: Naturalização após 5 anos de residência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COMPARATIVO: Green Card CV (80.000 EUR) vs. Golden Visa PT (500.000 EUR)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ERROS FISCAIS MAIS COMUNS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Evite Estes Erros Caros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NÃO FAZER PLANEAMENTO FISCAL PRÉ-COMPRA → pode custar 20–40% a mais em impostos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IGNORAR DUE DILIGENCE FISCAL → adquirir imóvel com dívidas de IPI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NÃO DECLARAR RENDIMENTOS PREDIAIS → multas de 25–100% do imposto omitido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CONFUNDIR IVA DEDUTÍVEL COM LIQUIDÁVEL → pagar imposto em excesso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VENDER SEM OTIMIZAR MAIS-VALIAS → pagar 10% quando poderia reduzir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6. NÃO ATUALIZAR VALOR PATRIMONIAL APÓS OBRAS → surpresas fiscais na venda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INCENTIVOS E BENEFÍCIOS FISCAIS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Regimes de Incentivo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ZONA FRANCA: Isenção de IRC 5 anos, isenção IVA e IPI, isenção Imposto de Selo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EMPRESA DE TURISMO: Redução 50% IRC, amortizações aceleradas, isenção IPI 5 anos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INVESTIDORES ESTRANGEIROS: IRPS reduzido 10% (10 anos), isenção IPI 10 anos (Green Card)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OE 2026 — PROGRAMA DE HABITAÇÃO: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Garantias do Estado para jovens até 35 anos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Bonificação de juros até 55% para emigrantes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Isenção de encargos notariais e de registo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  • Isenção de Imposto de Selo no financiamento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VENDER PAGANDO MENOS IMPOSTOS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Estratégias Legais de Otimização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1. MAXIMIZAR DESPESAS DEDUTÍVEIS: Custos de aquisição, obras, IPI, juros, comissões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2. REINVESTIR A MAIS-VALIA: Em outro imóvel para habitação própria (isenção parcial)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3. VENDER ATRAVÉS DA EMPRESA: Venda de quotas vs. venda direta do imóvel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4. PLANEAMENTO SUCESSÓRIO: Cabo Verde não tem imposto de sucessão → herança é neutra fiscalmente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5. TIMING FISCAL: Vender antes de atualização do valor patrimonial que aumente o IPI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PARTICULARIDADES POR ILHA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São Vicente, Sal, Boa Vista, Santiago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SÃO VICENTE (Mindelo): Mercado cultural, arrendamento dinâmico, incentivos à reabilitação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SAL (Santa Maria): Polo turístico, benefícios fiscais para empresas do setor, IPI potencialmente mais elevado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BOA VISTA: Mercado emergente, projetos de grande escala, licenciamento facilitado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SANTIAGO (Praia): Maior base tributária, fiscalização mais ativa, maior concorrência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8F0F8"/>
                </a:solidFill>
              </a:defRPr>
            </a:pPr>
            <a:r>
              <a:t>SEÇÃO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SERVIÇOS S&amp;D CONSULTORIA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A3A5C"/>
                </a:solidFill>
              </a:defRPr>
            </a:pPr>
            <a:r>
              <a:t>Como Podemos Ajudar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PLANEAMENTO FISCAL DO INVESTIMENTO: Análise estrutural e projeção fiscal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ACOMPANHAMENTO FISCAL DA COMPRA: Due diligence, verificação de dívidas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CONSTITUIÇÃO DE SOCIEDADES: Lda, zonas francas, empresas de turismo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CONTABILIDADE DE PROMOTORES: Gestão de obra, IVA, IRC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GESTÃO FISCAL DE PATRIMÓNIO: Declarações, retenções, deduções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CONSULTORIA PARA ESTRANGEIROS: NIF, representação fiscal, repatriamento, Green Card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REPRESENTAÇÃO FISCAL: Inspeções, defesa em contencioso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1600">
                <a:solidFill>
                  <a:srgbClr val="333333"/>
                </a:solidFill>
              </a:defRPr>
            </a:pPr>
            <a:r>
              <a:t>• A primeira reunião de 30 minutos é GRATUITA.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999999"/>
                </a:solidFill>
              </a:defRPr>
            </a:pPr>
            <a:r>
              <a:t>S&amp;D Consultoria | www.consultoria.cv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S&amp;D CONSULTORIA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E8F0F8"/>
                </a:solidFill>
              </a:defRPr>
            </a:pPr>
            <a:r>
              <a:t>Consultoria Fiscal para Investidores Imobiliários em Cabo Verde</a:t>
            </a:r>
            <a:br/>
            <a:br/>
            <a:r>
              <a:t>📍 Rua William du Bois nº 28, Mindelo, São Vicente</a:t>
            </a:r>
            <a:br/>
            <a:r>
              <a:t>📧 info@consultoria.cv</a:t>
            </a:r>
            <a:br/>
            <a:r>
              <a:t>🌐 www.consultoria.cv</a:t>
            </a:r>
            <a:br/>
            <a:br/>
            <a:r>
              <a:t>Agende a sua consulta gratuita de 30 minutos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E8F0F8"/>
                </a:solidFill>
              </a:defRPr>
            </a:pPr>
            <a:r>
              <a:t>S&amp;D Consultoria, Lda. | www.consultoria.cv | Mindelo, Cabo Verde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