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COMPLETE GUIDE TO REAL ESTATE INVESTMENT IN CAPE VERDE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E8F0F8"/>
                </a:solidFill>
              </a:defRPr>
            </a:pPr>
            <a:r>
              <a:t>Tax Consulting for Real Estate Investors</a:t>
            </a:r>
            <a:br/>
            <a:r>
              <a:t>S&amp;D Consultoria, Lda. |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E8F0F8"/>
                </a:solidFill>
              </a:defRPr>
            </a:pPr>
            <a:r>
              <a:t>S&amp;D Consultoria, Lda. | www.consultoria.cv | Mindelo, Cabo Verde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INDEX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Why invest in real estate in Cape Verde?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The real estate market in 2026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How to buy: step by step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The new tax system: IPI and ITI (2026 reform)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Ownership taxation: rental income and capital gains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6. Personal name vs. Company: which structure is ideal?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7. Construction and real estate development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8. Foreign investors and Green Card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9. Most common tax mistakes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10. Incentives and tax benefits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11. Strategies to sell paying less tax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12. Particularities by island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13. S&amp;D Consultoria Services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WHY INVEST IN CAPE VERDE?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Attractiveness Factors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Political and legal stability — 4th position in good governance in Africa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Growing tourism: 1.18 million tourists in 2024 (+16.5%)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Air connectivity: direct flights from Lisbon, Paris, Amsterdam, Boston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2026 tax reform: IPI at 0.1% (vs. 1.5% of the old IUP)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Accessible market: tourist apartments from 70,000 EUR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No restrictions on foreign property ownership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No inheritance tax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Mild climate: more than 350 days of sun per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THE REAL ESTATE MARKET IN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Overview by Island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SÃO VICENTE (Mindelo): 1,500–3,000 EUR/m² | Cultural and services market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SAL (Santa Maria): 2,500–5,000 EUR/m² | Tourist hub par excellence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BOA VISTA: 1,500–3,000 EUR/m² | Emerging market with resorts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SANTIAGO (Praia): 1,000–2,500 EUR/m² | Largest and most diversified market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OTHER ISLANDS: 500–1,500 EUR/m² | Emerging markets, appreciation potential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Investment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TOURIST APARTMENT: Return 5–8% gross/year | Medium risk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SECOND HOME: Asset appreciation | Low risk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LAND FOR CONSTRUCTION: Return 20–40% on cost | High risk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COMMERCIAL PROPERTY: Return 6–10% gross/year | Medium risk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HOTEL PROJECT: Return 8–12% gross/year | High 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HOW TO BUY: STEP BY STEP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Acquisition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DEFINE OBJECTIVE: Investment, appreciation or personal use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RESEARCH: Real estate agencies, online portals, direct contacts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DUE DILIGENCE: Land registry, tax certificate, licenses, technical inspection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PROMISE OF SALE: Down payment of 10–30%, registration at Land Registry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DEFINITIVE DEED: Before a notary, payment of ITI (1%)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6. LAND REGISTRY: Fee of 1.5% of the property value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7. UTILITY TRANSFER: Electricity, water, telecommunications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NEW 2026 TAX SYSTEM: IPI AND ITI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Real Estate Tax Reform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From January 1, 2026, the IUP (Single Property Tax) was REVOKED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Replaced by two new taxes: IPI and ITI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Objective: greater transparency, tax fairness and alignment with economic reality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Revenue fully reverted to municipalities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Source: Law No. 55/X/2025 and Law No. 54/X/2025, of June 6,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IPI — Real Estate Property Tax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ANNUAL TAX on the ownership of real estate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Base rate: 0.1% on property value (0.15% for land)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Assessment by Municipal Commissions with objective criteria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Surcharge for vacant/ruined properties: +25% (+20% per year)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Surcharge for unfinished facades: +10%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Safeguard rule: maximum increase of 10% in the first 5 years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Example: apartment of 5,085,503$00 CVE → IPI: 4,322$00 (vs. 26,227$00 of IUP)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ITI — Real Estate Transfer Tax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SINGLE TAX on the purchase/sale of real estate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Rate: 1% on the transaction value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Aggravated rate: 3% (privileged tax regime)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Who pays: the ACQUIRER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Payment at the municipality within 3 business days (mandatory for registration)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Also covers: promises with delivery, irrevocable powers of attorney, share acquisition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Source: PwC Cape Verde Tax Summaries, 2026; BTOC Consulting,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Before vs. After the Reform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8016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Tax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Until Dec. 2025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From Jan. 2026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Annual tax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IUP at 1.5%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IPI at 0.1%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Transfer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IUP at 1.5%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ITI at 1%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Assessment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Outdated values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Objective criteria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Vacant properties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No surcharge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+25% + 20%/year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Capital gains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at 10%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at 10% (unchanged)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OWNERSHIP TAXATION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Taxes During Ownership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ANNUAL IPI: 0.1% on property value (paid by April 30)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RENTAL INCOME: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In personal name: withholding tax of 10% (tenant is a company) or declaration in IRPS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In company name: integrates result and taxed by IRC (20% in 2026)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VAT on rental: exempt as a rule (deductible for tourism companies)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DEDUCTIONS: Conservation, repair, IPI, insurance, loan interest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Capital Gains on Sale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In PERSONAL NAME: IRPS at 10% on the profit generated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Profit = sale price – acquisition price (updated) – deductible expenses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Applies to residents and non-residents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In COMPANY NAME: integrates taxable result subject to IRC (20%)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DEDUCTIBLE EXPENSES: Acquisition costs, works, IPI, interest, commissions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IMPORTANT: Keep all receipts and proven invoices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PERSONAL NAME VS. COMPANY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Which Structure is Ideal?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8016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14350"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Criterion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Personal Name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Company (Lda)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Incorporation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Not required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~50,000–100,000$00 CVE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Rental tax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Progressive IRPS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IRC 20% (tourism reductions)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Capital gains tax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10%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IRC 20%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Expense deduction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Limited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Broad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Liability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Unlimited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Limited to capital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Succession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Direct inheritance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Transfer of shares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Accounting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Simplified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Mandatory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When Does a Company Pay Off?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Plans to accumulate SEVERAL properties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Objective: TOURIST RENTAL (specific tax benefits)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Intends to REINVEST income (deferred taxation)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Is a FOREIGN INVESTOR (facilitates management and repatriation)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There is CIVIL LIABILITY risk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When is personal name sufficient?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→ Single investment, small scale, short-term sale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CONSTRUCTION AND DEVELOPMENT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Opportunities and Obligations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GROWING MARKET: Housing deficit + expanding tourism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PROMISING SEGMENTS: Tourist apartments, luxury villas, affordable housing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VAT ON CONSTRUCTION: 15% (exemption for permanent own home)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WITHHOLDING TAX: 5% of construction services (payment on account)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CONSTRUCTION ACCOUNTING: Direct/indirect costs, result per project, deductible VAT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LICENSES: Construction permit, use license, energy certificate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2026 State Budget: Simplification of licensing and dematerialization of processes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FOREIGN INVESTORS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Property Rights for Foreigners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NO RESTRICTIONS on nationality for property acquisition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DOCUMENTATION: Passport, Cape Verdean NIF, proof of address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TAX REPRESENTATIVE: Recommended for management of tax obligations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RESTRICTIONS: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Coastal zone: land &lt; 80m from the coast is public domain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Agricultural land: only leasable to foreigners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Airbnb: does not count for Green 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Green Card — Residence by Investment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MINIMUM INVESTMENT: 80,000 EUR (islands GDP &lt; average) or 120,000 EUR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NO EFFECTIVE RESIDENCE OBLIGATION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FAMILY INCLUDED: Spouse and dependent children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IPI EXEMPTION: 10 years for Green Card holders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PENSIONERS: Foreign income exempt from IRPS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PATH TO CITIZENSHIP: Naturalization after 5 years of residence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COMPARISON: Cape Verde Green Card (80,000 EUR) vs. Portugal Golden Visa (500,000 EUR)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MOST COMMON TAX MISTAKES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Avoid These Costly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NOT DOING PRE-PURCHASE TAX PLANNING → can cost 20–40% more in taxes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IGNORING TAX DUE DILIGENCE → acquiring property with IPI debts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NOT DECLARING PROPERTY INCOME → fines of 25–100% of omitted tax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CONFUSING DEDUCTIBLE VAT WITH PAYABLE VAT → paying excess tax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SELLING WITHOUT OPTIMIZING CAPITAL GAINS → paying 10% when could reduce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6. NOT UPDATING PROPERTY VALUE AFTER WORKS → tax surprises on sale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INCENTIVES AND TAX BENEFITS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Incentive Regimes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FREE ZONE: IRC exemption 5 years, VAT and IPI exemption, Stamp duty exemption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TOURISM COMPANY: 50% IRC reduction, accelerated amortizations, IPI exemption 5 years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FOREIGN INVESTORS: Reduced IRPS 10% (10 years), IPI exemption 10 years (Green Card)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2026 STATE BUDGET — HOUSING PROGRAM: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State guarantees for young people up to 35 years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Interest rate subsidy up to 55% for emigrants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Exemption from notary and registration fees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Stamp duty exemption on financing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SELL PAYING LESS TAX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Legal Optimization Strategies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MAXIMIZE DEDUCTIBLE EXPENSES: Acquisition costs, works, IPI, interest, commissions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REINVEST THE CAPITAL GAIN: In another property for own home (partial exemption)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SELL THROUGH THE COMPANY: Sale of shares vs. direct sale of property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SUCCESSION PLANNING: Cape Verde has no inheritance tax → inheritance is tax neutral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FISCAL TIMING: Sell before property value update that increases IPI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PARTICULARITIES BY ISLAND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São Vicente, Sal, Boa Vista, Santiago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SÃO VICENTE (Mindelo): Cultural market, dynamic rental, rehabilitation incentives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SAL (Santa Maria): Tourist hub, tax benefits for sector companies, potentially higher IPI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BOA VISTA: Emerging market, large-scale projects, facilitated licensing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SANTIAGO (Praia): Largest tax base, more active enforcement, higher competition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S&amp;D CONSULTORIA SERVICES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How We Can Help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INVESTMENT TAX PLANNING: Structural analysis and tax projection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PURCHASE TAX ACCOMPANIMENT: Due diligence, debt verification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COMPANY INCORPORATION: Lda, free zones, tourism companies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DEVELOPER ACCOUNTING: Work management, VAT, IRC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ASSET TAX MANAGEMENT: Declarations, withholdings, deductions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FOREIGN INVESTOR CONSULTING: NIF, tax representation, repatriation, Green Card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TAX REPRESENTATION: Inspections, litigation defense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The first 30-minute meeting is FREE.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S&amp;D CONSULTORIA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E8F0F8"/>
                </a:solidFill>
              </a:defRPr>
            </a:pPr>
            <a:r>
              <a:t>Tax Consulting for Real Estate Investors in Cape Verde</a:t>
            </a:r>
            <a:br/>
            <a:br/>
            <a:r>
              <a:t>📍 Rua William du Bois nº 28, Mindelo, São Vicente</a:t>
            </a:r>
            <a:br/>
            <a:r>
              <a:t>📧 info@consultoria.cv</a:t>
            </a:r>
            <a:br/>
            <a:r>
              <a:t>🌐 www.consultoria.cv</a:t>
            </a:r>
            <a:br/>
            <a:br/>
            <a:r>
              <a:t>Schedule your free 30-minute consultation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E8F0F8"/>
                </a:solidFill>
              </a:defRPr>
            </a:pPr>
            <a:r>
              <a:t>S&amp;D Consultoria, Lda. | www.consultoria.cv | Mindelo, Cabo Verde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